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9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71" autoAdjust="0"/>
  </p:normalViewPr>
  <p:slideViewPr>
    <p:cSldViewPr snapToGrid="0">
      <p:cViewPr varScale="1">
        <p:scale>
          <a:sx n="107" d="100"/>
          <a:sy n="107" d="100"/>
        </p:scale>
        <p:origin x="1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E6986-6290-4781-A31D-ABE9D51E085E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21BEC-875F-44DC-A67B-D3D63E317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1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BF79-EE30-4E7D-BCD0-545BE3B5BA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4929B-8F6F-4236-BD36-497C1E7C13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03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3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6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1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9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9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7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9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11"/>
            <a:stretch/>
          </p:blipFill>
          <p:spPr>
            <a:xfrm>
              <a:off x="6999194" y="0"/>
              <a:ext cx="519280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7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ject.transportation.ohio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.transportation.ohio.gov/" TargetMode="External"/><Relationship Id="rId2" Type="http://schemas.openxmlformats.org/officeDocument/2006/relationships/hyperlink" Target="http://transportation.ohio.gov/cr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transportation.ohio.gov/cr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2624" y="874643"/>
            <a:ext cx="7651376" cy="170740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Civil Rights &amp; Labor</a:t>
            </a:r>
            <a:br>
              <a:rPr lang="en-US" sz="4800" b="1" dirty="0" smtClean="0"/>
            </a:br>
            <a:r>
              <a:rPr lang="en-US" sz="4800" b="1" dirty="0" smtClean="0"/>
              <a:t>SiteManager</a:t>
            </a:r>
            <a:endParaRPr lang="en-US" sz="48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92624" y="2903234"/>
            <a:ext cx="7651376" cy="1692462"/>
          </a:xfrm>
        </p:spPr>
        <p:txBody>
          <a:bodyPr>
            <a:noAutofit/>
          </a:bodyPr>
          <a:lstStyle/>
          <a:p>
            <a:r>
              <a:rPr lang="en-US" dirty="0" smtClean="0"/>
              <a:t>Tina </a:t>
            </a:r>
            <a:r>
              <a:rPr lang="en-US" dirty="0"/>
              <a:t>Collins - CRL</a:t>
            </a:r>
          </a:p>
          <a:p>
            <a:r>
              <a:rPr lang="en-US" dirty="0"/>
              <a:t>Janet Treadway - SM</a:t>
            </a:r>
          </a:p>
        </p:txBody>
      </p:sp>
    </p:spTree>
    <p:extLst>
      <p:ext uri="{BB962C8B-B14F-4D97-AF65-F5344CB8AC3E}">
        <p14:creationId xmlns:p14="http://schemas.microsoft.com/office/powerpoint/2010/main" val="8301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26680" y="5726907"/>
            <a:ext cx="274320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 rot="2992104">
            <a:off x="4363022" y="3654533"/>
            <a:ext cx="181737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own Arrow 7"/>
          <p:cNvSpPr/>
          <p:nvPr/>
        </p:nvSpPr>
        <p:spPr>
          <a:xfrm rot="2992104">
            <a:off x="6820472" y="3700689"/>
            <a:ext cx="181737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/>
          <a:stretch/>
        </p:blipFill>
        <p:spPr>
          <a:xfrm>
            <a:off x="1890662" y="2176530"/>
            <a:ext cx="7253339" cy="4644199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1675565" y="1053905"/>
            <a:ext cx="4377365" cy="12293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XML Extract</a:t>
            </a:r>
          </a:p>
          <a:p>
            <a:r>
              <a:rPr lang="en-US" sz="2400" dirty="0" smtClean="0"/>
              <a:t>Spreadsheet  XML </a:t>
            </a:r>
            <a:r>
              <a:rPr lang="en-US" sz="2400" dirty="0"/>
              <a:t>Upload</a:t>
            </a:r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901085" y="125275"/>
            <a:ext cx="6795655" cy="7423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Methods </a:t>
            </a:r>
            <a:r>
              <a:rPr lang="en-US" sz="3300" b="1" dirty="0" smtClean="0"/>
              <a:t>of Delivery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6221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26680" y="5713893"/>
            <a:ext cx="274320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3637" r="2742" b="9495"/>
          <a:stretch/>
        </p:blipFill>
        <p:spPr bwMode="auto">
          <a:xfrm>
            <a:off x="3464417" y="2911681"/>
            <a:ext cx="5515739" cy="3728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761635" y="1328799"/>
            <a:ext cx="7218521" cy="1582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>
                <a:hlinkClick r:id="rId4"/>
              </a:rPr>
              <a:t>https://project.transportation.ohio.gov/</a:t>
            </a:r>
            <a:endParaRPr lang="en-US" sz="2400" dirty="0"/>
          </a:p>
          <a:p>
            <a:r>
              <a:rPr lang="en-US" sz="2400" dirty="0"/>
              <a:t>Passwords are case sensitive</a:t>
            </a:r>
          </a:p>
          <a:p>
            <a:r>
              <a:rPr lang="en-US" sz="2400" dirty="0"/>
              <a:t>Make sure you change “Domain” to ODOTONLINE</a:t>
            </a:r>
          </a:p>
          <a:p>
            <a:pPr marL="82296" indent="0">
              <a:buNone/>
            </a:pPr>
            <a:endParaRPr lang="en-US" sz="24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304988" y="151958"/>
            <a:ext cx="356927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Logging In</a:t>
            </a:r>
          </a:p>
        </p:txBody>
      </p:sp>
    </p:spTree>
    <p:extLst>
      <p:ext uri="{BB962C8B-B14F-4D97-AF65-F5344CB8AC3E}">
        <p14:creationId xmlns:p14="http://schemas.microsoft.com/office/powerpoint/2010/main" val="36834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07442" y="5813107"/>
            <a:ext cx="274320" cy="187643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759854"/>
            <a:ext cx="3511583" cy="2360577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635618" y="3207099"/>
            <a:ext cx="7043052" cy="1582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/>
              <a:t>Roles you are assigned are located under the “Home” drop down arrow</a:t>
            </a:r>
          </a:p>
          <a:p>
            <a:r>
              <a:rPr lang="en-US" sz="2400" dirty="0"/>
              <a:t>From the component “Actions” menu, select “Import Payroll”</a:t>
            </a:r>
          </a:p>
          <a:p>
            <a:pPr marL="82296" indent="0">
              <a:buNone/>
            </a:pPr>
            <a:endParaRPr lang="en-US" sz="24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3" y="4649273"/>
            <a:ext cx="5287617" cy="2158135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772891" y="857251"/>
            <a:ext cx="4371110" cy="1955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/>
              <a:t>Roles are part are part of the security of the system.</a:t>
            </a:r>
          </a:p>
          <a:p>
            <a:r>
              <a:rPr lang="en-US" sz="2400" dirty="0"/>
              <a:t>Make sure you are in the correct Role for the task you are performing</a:t>
            </a:r>
          </a:p>
          <a:p>
            <a:endParaRPr lang="en-US" sz="2000" dirty="0"/>
          </a:p>
          <a:p>
            <a:pPr marL="82296" indent="0">
              <a:buNone/>
            </a:pPr>
            <a:endParaRPr lang="en-US" sz="20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56383" y="142530"/>
            <a:ext cx="3297382" cy="8174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User Roles</a:t>
            </a:r>
          </a:p>
        </p:txBody>
      </p:sp>
    </p:spTree>
    <p:extLst>
      <p:ext uri="{BB962C8B-B14F-4D97-AF65-F5344CB8AC3E}">
        <p14:creationId xmlns:p14="http://schemas.microsoft.com/office/powerpoint/2010/main" val="4512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02532" y="5699445"/>
            <a:ext cx="274320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210614" y="683692"/>
            <a:ext cx="7305869" cy="22697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/>
          </a:p>
          <a:p>
            <a:r>
              <a:rPr lang="en-US" sz="2000" dirty="0"/>
              <a:t>Please review the Spreadsheet Manual for information on how to properly complete the payroll spreadsheet.</a:t>
            </a:r>
          </a:p>
          <a:p>
            <a:r>
              <a:rPr lang="en-US" sz="2000" dirty="0"/>
              <a:t>Project ID Lookup</a:t>
            </a:r>
          </a:p>
          <a:p>
            <a:r>
              <a:rPr lang="en-US" sz="2000" dirty="0"/>
              <a:t>Contractor ID Lookup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699297" y="55582"/>
            <a:ext cx="713659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Payroll Submission via Spreadsheet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9965"/>
            <a:ext cx="9144001" cy="13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9"/>
          <a:stretch/>
        </p:blipFill>
        <p:spPr>
          <a:xfrm>
            <a:off x="-508" y="4237149"/>
            <a:ext cx="9144508" cy="23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563" y="181389"/>
            <a:ext cx="6858000" cy="800100"/>
          </a:xfrm>
        </p:spPr>
        <p:txBody>
          <a:bodyPr/>
          <a:lstStyle/>
          <a:p>
            <a:pPr algn="ctr"/>
            <a:r>
              <a:rPr lang="en-US" dirty="0" smtClean="0"/>
              <a:t>CRL Website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462" y="1080601"/>
            <a:ext cx="7303101" cy="3886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Website Demo:</a:t>
            </a:r>
          </a:p>
          <a:p>
            <a:endParaRPr lang="en-US" sz="750" dirty="0"/>
          </a:p>
          <a:p>
            <a:r>
              <a:rPr lang="en-US" dirty="0">
                <a:hlinkClick r:id="rId2"/>
              </a:rPr>
              <a:t>http://transportation.ohio.gov/crl/</a:t>
            </a:r>
            <a:endParaRPr lang="en-US" dirty="0"/>
          </a:p>
          <a:p>
            <a:pPr marL="0" indent="0">
              <a:buNone/>
            </a:pPr>
            <a:endParaRPr lang="en-US" sz="1575" dirty="0"/>
          </a:p>
          <a:p>
            <a:pPr marL="0" indent="0">
              <a:buNone/>
            </a:pPr>
            <a:r>
              <a:rPr lang="en-US" dirty="0" smtClean="0"/>
              <a:t>Payroll Upload Demo</a:t>
            </a:r>
          </a:p>
          <a:p>
            <a:r>
              <a:rPr lang="en-US" dirty="0">
                <a:hlinkClick r:id="rId3"/>
              </a:rPr>
              <a:t>https://project.transportation.ohio.gov/</a:t>
            </a:r>
            <a:endParaRPr lang="en-US" dirty="0"/>
          </a:p>
          <a:p>
            <a:endParaRPr lang="en-US" sz="1575" dirty="0"/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5564" y="857250"/>
            <a:ext cx="6435436" cy="46863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Adding Subcontractor Payment for Prime Contractors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828800"/>
            <a:ext cx="6858000" cy="3543300"/>
          </a:xfrm>
        </p:spPr>
        <p:txBody>
          <a:bodyPr>
            <a:normAutofit/>
          </a:bodyPr>
          <a:lstStyle/>
          <a:p>
            <a:pPr marL="468059" indent="-385763">
              <a:buSzPct val="100000"/>
              <a:buFont typeface="+mj-lt"/>
              <a:buAutoNum type="arabicPeriod"/>
            </a:pPr>
            <a:endParaRPr lang="en-US" sz="2325" dirty="0"/>
          </a:p>
          <a:p>
            <a:pPr marL="82296" indent="0">
              <a:buNone/>
            </a:pPr>
            <a:endParaRPr lang="en-US" sz="13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85225" y="5727700"/>
            <a:ext cx="358775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42026" y="5713893"/>
            <a:ext cx="35897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11" b="25479"/>
          <a:stretch/>
        </p:blipFill>
        <p:spPr bwMode="auto">
          <a:xfrm>
            <a:off x="2575776" y="2392756"/>
            <a:ext cx="6362586" cy="43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133341" y="1325644"/>
            <a:ext cx="7332409" cy="13127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/>
              <a:t>Click the “Home” Dropdown Arrow</a:t>
            </a:r>
          </a:p>
          <a:p>
            <a:r>
              <a:rPr lang="en-US" sz="2400" dirty="0"/>
              <a:t>Select the ODOT-NONAGESUBPAYMENT Link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34317" y="81692"/>
            <a:ext cx="9100553" cy="9941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Adding Subcontractor Payments for </a:t>
            </a:r>
            <a:endParaRPr lang="en-US" sz="3300" b="1" dirty="0" smtClean="0"/>
          </a:p>
          <a:p>
            <a:r>
              <a:rPr lang="en-US" sz="3300" b="1" dirty="0" smtClean="0"/>
              <a:t>Prime </a:t>
            </a:r>
            <a:r>
              <a:rPr lang="en-US" sz="3300" b="1" dirty="0"/>
              <a:t>Contractors</a:t>
            </a:r>
          </a:p>
        </p:txBody>
      </p:sp>
    </p:spTree>
    <p:extLst>
      <p:ext uri="{BB962C8B-B14F-4D97-AF65-F5344CB8AC3E}">
        <p14:creationId xmlns:p14="http://schemas.microsoft.com/office/powerpoint/2010/main" val="9532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2026" y="5726907"/>
            <a:ext cx="35897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685"/>
            <a:ext cx="9102401" cy="400431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652453" y="1096646"/>
            <a:ext cx="7213251" cy="13127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/>
              <a:t>You can search by contract number or list all contracts</a:t>
            </a:r>
          </a:p>
          <a:p>
            <a:r>
              <a:rPr lang="en-US" sz="2400" dirty="0"/>
              <a:t>Select “View Contract Payments” from the “Actions” menu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447924" y="301257"/>
            <a:ext cx="5224895" cy="6727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Viewing Contract Payments</a:t>
            </a:r>
          </a:p>
        </p:txBody>
      </p:sp>
    </p:spTree>
    <p:extLst>
      <p:ext uri="{BB962C8B-B14F-4D97-AF65-F5344CB8AC3E}">
        <p14:creationId xmlns:p14="http://schemas.microsoft.com/office/powerpoint/2010/main" val="12060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58100" y="5713893"/>
            <a:ext cx="327623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873125"/>
            <a:ext cx="6172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6"/>
          <a:stretch/>
        </p:blipFill>
        <p:spPr>
          <a:xfrm>
            <a:off x="104061" y="941810"/>
            <a:ext cx="6336533" cy="1994573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301412" y="197989"/>
            <a:ext cx="634257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Select Estimate Number to View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69" y="3988286"/>
            <a:ext cx="7275331" cy="286971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24" y="1920603"/>
            <a:ext cx="3230076" cy="19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8424" y="6442599"/>
            <a:ext cx="41612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246"/>
            <a:ext cx="9144000" cy="27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3546" y="0"/>
            <a:ext cx="6172200" cy="62865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3546" y="815788"/>
            <a:ext cx="6546272" cy="5863308"/>
          </a:xfrm>
        </p:spPr>
        <p:txBody>
          <a:bodyPr>
            <a:noAutofit/>
          </a:bodyPr>
          <a:lstStyle/>
          <a:p>
            <a:r>
              <a:rPr lang="en-US" sz="2400" dirty="0"/>
              <a:t>Welcome and Introductions</a:t>
            </a:r>
          </a:p>
          <a:p>
            <a:r>
              <a:rPr lang="en-US" sz="2400" dirty="0" smtClean="0"/>
              <a:t>Functionality</a:t>
            </a:r>
            <a:endParaRPr lang="en-US" sz="2400" dirty="0"/>
          </a:p>
          <a:p>
            <a:r>
              <a:rPr lang="en-US" sz="2400" dirty="0" smtClean="0"/>
              <a:t>System </a:t>
            </a:r>
            <a:r>
              <a:rPr lang="en-US" sz="2400" dirty="0"/>
              <a:t>Requirements</a:t>
            </a:r>
          </a:p>
          <a:p>
            <a:r>
              <a:rPr lang="en-US" sz="2400" dirty="0" smtClean="0"/>
              <a:t>Benefits</a:t>
            </a:r>
            <a:endParaRPr lang="en-US" sz="2400" dirty="0"/>
          </a:p>
          <a:p>
            <a:r>
              <a:rPr lang="en-US" sz="2400" dirty="0" err="1" smtClean="0"/>
              <a:t>CRL</a:t>
            </a:r>
            <a:r>
              <a:rPr lang="en-US" sz="2400" dirty="0" smtClean="0"/>
              <a:t> </a:t>
            </a:r>
            <a:r>
              <a:rPr lang="en-US" sz="2400" dirty="0"/>
              <a:t>Website Review</a:t>
            </a:r>
          </a:p>
          <a:p>
            <a:r>
              <a:rPr lang="en-US" sz="2400" dirty="0" smtClean="0"/>
              <a:t>Demo </a:t>
            </a:r>
            <a:endParaRPr lang="en-US" sz="2400" dirty="0"/>
          </a:p>
          <a:p>
            <a:endParaRPr lang="en-US" sz="800" dirty="0"/>
          </a:p>
          <a:p>
            <a:pPr lvl="1"/>
            <a:r>
              <a:rPr lang="en-US" sz="2400" dirty="0"/>
              <a:t>CRL (CRLMS) Payrolls </a:t>
            </a:r>
          </a:p>
          <a:p>
            <a:endParaRPr lang="en-US" sz="800" dirty="0"/>
          </a:p>
          <a:p>
            <a:pPr lvl="1"/>
            <a:r>
              <a:rPr lang="en-US" sz="2400" dirty="0"/>
              <a:t>CRL (CRLMS) Subcontractor Payments</a:t>
            </a:r>
          </a:p>
          <a:p>
            <a:pPr lvl="1"/>
            <a:endParaRPr lang="en-US" sz="800" dirty="0"/>
          </a:p>
          <a:p>
            <a:pPr lvl="1"/>
            <a:r>
              <a:rPr lang="en-US" sz="2400" dirty="0"/>
              <a:t>CRL (CRLMS) Bidder/Quoters – Primes </a:t>
            </a:r>
          </a:p>
          <a:p>
            <a:endParaRPr lang="en-US" sz="800" dirty="0"/>
          </a:p>
          <a:p>
            <a:r>
              <a:rPr lang="en-US" sz="2400" dirty="0"/>
              <a:t>Questions/Wrap-up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13413"/>
            <a:ext cx="274637" cy="274637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58101" y="5726907"/>
            <a:ext cx="334412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10139" y="320537"/>
            <a:ext cx="6858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743"/>
            <a:ext cx="9144000" cy="525065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522776" y="3632125"/>
            <a:ext cx="685800" cy="30861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122226" y="4664218"/>
            <a:ext cx="800100" cy="7681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007927" y="5689525"/>
            <a:ext cx="914401" cy="4572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8026" y="5289474"/>
            <a:ext cx="3771900" cy="13849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Search for the subcontractor in the </a:t>
            </a:r>
            <a:r>
              <a:rPr lang="en-US" sz="1200" dirty="0">
                <a:solidFill>
                  <a:srgbClr val="FFC000"/>
                </a:solidFill>
              </a:rPr>
              <a:t>Payee box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Enter Payment number in </a:t>
            </a:r>
            <a:r>
              <a:rPr lang="en-US" sz="1200" dirty="0">
                <a:solidFill>
                  <a:srgbClr val="FFC000"/>
                </a:solidFill>
              </a:rPr>
              <a:t>Payee Payment Number</a:t>
            </a:r>
            <a:r>
              <a:rPr lang="en-US" sz="1200" dirty="0">
                <a:solidFill>
                  <a:schemeClr val="tx1"/>
                </a:solidFill>
              </a:rPr>
              <a:t> box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Enter the </a:t>
            </a:r>
            <a:r>
              <a:rPr lang="en-US" sz="1200" dirty="0">
                <a:solidFill>
                  <a:srgbClr val="FFC000"/>
                </a:solidFill>
              </a:rPr>
              <a:t>Date Paid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Enter </a:t>
            </a:r>
            <a:r>
              <a:rPr lang="en-US" sz="1200" dirty="0">
                <a:solidFill>
                  <a:srgbClr val="FFC000"/>
                </a:solidFill>
              </a:rPr>
              <a:t>Payment Type </a:t>
            </a:r>
            <a:r>
              <a:rPr lang="en-US" sz="1200" dirty="0">
                <a:solidFill>
                  <a:schemeClr val="tx1"/>
                </a:solidFill>
              </a:rPr>
              <a:t>(Progress or Final)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Enter </a:t>
            </a:r>
            <a:r>
              <a:rPr lang="en-US" sz="1200" dirty="0">
                <a:solidFill>
                  <a:srgbClr val="FFC000"/>
                </a:solidFill>
              </a:rPr>
              <a:t>Paid Amount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Click </a:t>
            </a:r>
            <a:r>
              <a:rPr lang="en-US" sz="1200" dirty="0">
                <a:solidFill>
                  <a:srgbClr val="FFC000"/>
                </a:solidFill>
              </a:rPr>
              <a:t>Save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007926" y="5175174"/>
            <a:ext cx="857250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6477" y="6146726"/>
            <a:ext cx="1028700" cy="1714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36526" y="6512825"/>
            <a:ext cx="628650" cy="91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8667" y="5011290"/>
            <a:ext cx="41612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396"/>
          <a:stretch/>
        </p:blipFill>
        <p:spPr bwMode="auto">
          <a:xfrm>
            <a:off x="1760561" y="147858"/>
            <a:ext cx="7254230" cy="495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7006053" y="1627533"/>
            <a:ext cx="1828800" cy="1094338"/>
          </a:xfrm>
          <a:prstGeom prst="wedgeRectCallout">
            <a:avLst>
              <a:gd name="adj1" fmla="val 30551"/>
              <a:gd name="adj2" fmla="val 193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algn="ctr">
              <a:buSzPct val="100000"/>
            </a:pPr>
            <a:r>
              <a:rPr lang="en-US" sz="1350" dirty="0">
                <a:solidFill>
                  <a:schemeClr val="tx1"/>
                </a:solidFill>
              </a:rPr>
              <a:t>Review Subcontract Payment Report, then Click </a:t>
            </a:r>
            <a:r>
              <a:rPr lang="en-US" sz="1350" dirty="0">
                <a:solidFill>
                  <a:srgbClr val="FFC000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721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1198" y="181389"/>
            <a:ext cx="6858000" cy="46863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Verifying the Payments Received as a Subcontractor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943100"/>
            <a:ext cx="6858000" cy="3886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10625" y="5727700"/>
            <a:ext cx="333375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4429" y="5021229"/>
            <a:ext cx="35897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11" b="25479"/>
          <a:stretch/>
        </p:blipFill>
        <p:spPr bwMode="auto">
          <a:xfrm>
            <a:off x="2166730" y="151572"/>
            <a:ext cx="6858000" cy="470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3966955" y="2264991"/>
            <a:ext cx="3686175" cy="1029832"/>
          </a:xfrm>
          <a:prstGeom prst="wedgeRectCallout">
            <a:avLst>
              <a:gd name="adj1" fmla="val -77234"/>
              <a:gd name="adj2" fmla="val -224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>
              <a:buAutoNum type="arabicPeriod"/>
            </a:pPr>
            <a:r>
              <a:rPr lang="en-US" sz="1350" dirty="0"/>
              <a:t>Click the Home Dropdown Arrow</a:t>
            </a:r>
          </a:p>
          <a:p>
            <a:pPr marL="257175" indent="-257175" algn="ctr">
              <a:buAutoNum type="arabicPeriod"/>
            </a:pPr>
            <a:r>
              <a:rPr lang="en-US" sz="1350" dirty="0"/>
              <a:t>Click the MNNONAGESUBPAYMENT link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943472" y="2266122"/>
            <a:ext cx="3709658" cy="1028700"/>
          </a:xfrm>
          <a:prstGeom prst="wedgeRectCallout">
            <a:avLst>
              <a:gd name="adj1" fmla="val -66955"/>
              <a:gd name="adj2" fmla="val -141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US" sz="1350" dirty="0"/>
              <a:t>Click the </a:t>
            </a:r>
            <a:r>
              <a:rPr lang="en-US" sz="1350" dirty="0">
                <a:solidFill>
                  <a:srgbClr val="FFC000"/>
                </a:solidFill>
              </a:rPr>
              <a:t>Home Dropdown </a:t>
            </a:r>
            <a:r>
              <a:rPr lang="en-US" sz="1350" dirty="0"/>
              <a:t>Arrow</a:t>
            </a:r>
          </a:p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US" sz="1350" dirty="0"/>
              <a:t>Click the </a:t>
            </a:r>
            <a:r>
              <a:rPr lang="en-US" sz="1350" dirty="0">
                <a:solidFill>
                  <a:srgbClr val="FFC000"/>
                </a:solidFill>
              </a:rPr>
              <a:t>MNNONAGESUBPAYMENT</a:t>
            </a:r>
            <a:r>
              <a:rPr lang="en-US" sz="1350" dirty="0"/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20317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6498" y="4991411"/>
            <a:ext cx="47327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0" t="6500" r="5900" b="19250"/>
          <a:stretch/>
        </p:blipFill>
        <p:spPr bwMode="auto">
          <a:xfrm>
            <a:off x="1803111" y="121753"/>
            <a:ext cx="7231560" cy="494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78875" y="5061778"/>
            <a:ext cx="328612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4" t="7137" r="5289" b="25784"/>
          <a:stretch/>
        </p:blipFill>
        <p:spPr bwMode="auto">
          <a:xfrm>
            <a:off x="2206487" y="191328"/>
            <a:ext cx="6858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3812" y="2856996"/>
            <a:ext cx="2114550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Click </a:t>
            </a:r>
            <a:r>
              <a:rPr lang="en-US" sz="1200" dirty="0">
                <a:solidFill>
                  <a:srgbClr val="FFC000"/>
                </a:solidFill>
              </a:rPr>
              <a:t>Yes as Expected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Enter </a:t>
            </a:r>
            <a:r>
              <a:rPr lang="en-US" sz="1200" dirty="0">
                <a:solidFill>
                  <a:srgbClr val="FFC000"/>
                </a:solidFill>
              </a:rPr>
              <a:t>Amount Received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Enter </a:t>
            </a:r>
            <a:r>
              <a:rPr lang="en-US" sz="1200" dirty="0">
                <a:solidFill>
                  <a:srgbClr val="FFC000"/>
                </a:solidFill>
              </a:rPr>
              <a:t>Date Received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Click </a:t>
            </a:r>
            <a:r>
              <a:rPr lang="en-US" sz="1200" dirty="0">
                <a:solidFill>
                  <a:srgbClr val="FFC000"/>
                </a:solidFill>
              </a:rPr>
              <a:t>Next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92337" y="2820228"/>
            <a:ext cx="342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78062" y="3259367"/>
            <a:ext cx="2571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20887" y="3620329"/>
            <a:ext cx="514350" cy="1353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92537" y="3820353"/>
            <a:ext cx="1771650" cy="314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6982" y="199704"/>
            <a:ext cx="6858000" cy="66317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5. Click the Submit Verification button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15388" y="5727700"/>
            <a:ext cx="328612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7" t="7334" r="5333" b="27667"/>
          <a:stretch/>
        </p:blipFill>
        <p:spPr bwMode="auto">
          <a:xfrm>
            <a:off x="2390306" y="862884"/>
            <a:ext cx="6589388" cy="404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1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278" y="84449"/>
            <a:ext cx="4972050" cy="8572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CRL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05100" y="2343150"/>
            <a:ext cx="5543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36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Georgia" pitchFamily="18" charset="0"/>
              </a:rPr>
              <a:t>Questions?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247" y="0"/>
            <a:ext cx="4972050" cy="8572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SiteManager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70863" y="1180271"/>
            <a:ext cx="64268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21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SiteManager – External Access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Contractors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Change Order approval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* Estimate approval </a:t>
            </a:r>
            <a:r>
              <a:rPr lang="en-US" sz="2100" dirty="0">
                <a:solidFill>
                  <a:schemeClr val="tx1"/>
                </a:solidFill>
                <a:latin typeface="Georgia" pitchFamily="18" charset="0"/>
              </a:rPr>
              <a:t>– *in the future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Consultants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Inspection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1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247" y="99115"/>
            <a:ext cx="4972050" cy="8572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SiteManager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524531" y="1202555"/>
            <a:ext cx="5719482" cy="457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700" dirty="0" err="1" smtClean="0">
                <a:solidFill>
                  <a:schemeClr val="tx1"/>
                </a:solidFill>
                <a:latin typeface="Georgia" pitchFamily="18" charset="0"/>
              </a:rPr>
              <a:t>SiteManager</a:t>
            </a:r>
            <a:r>
              <a:rPr lang="en-US" sz="27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– External Access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Contractors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Change Order approval</a:t>
            </a:r>
            <a:endParaRPr lang="en-US" sz="2100" dirty="0">
              <a:solidFill>
                <a:schemeClr val="tx1"/>
              </a:solidFill>
              <a:latin typeface="Georgia" pitchFamily="18" charset="0"/>
            </a:endParaRPr>
          </a:p>
          <a:p>
            <a:pPr lvl="3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Georgia" pitchFamily="18" charset="0"/>
              </a:rPr>
              <a:t>District /Project staff will notify the Contractor when a change order is ready for review and approval</a:t>
            </a:r>
          </a:p>
          <a:p>
            <a:pPr lvl="3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Georgia" pitchFamily="18" charset="0"/>
              </a:rPr>
              <a:t>Change order documentation will be shared through the project SharePoint site</a:t>
            </a:r>
          </a:p>
          <a:p>
            <a:pPr lvl="3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Georgia" pitchFamily="18" charset="0"/>
              </a:rPr>
              <a:t>Contractor will approve at the first level for the change order in SiteManager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761" y="0"/>
            <a:ext cx="6172200" cy="65127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System Functionality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2297768" y="909430"/>
            <a:ext cx="6708913" cy="5091319"/>
          </a:xfrm>
        </p:spPr>
        <p:txBody>
          <a:bodyPr>
            <a:noAutofit/>
          </a:bodyPr>
          <a:lstStyle/>
          <a:p>
            <a:pPr marL="305181"/>
            <a:r>
              <a:rPr lang="en-US" sz="2000" dirty="0"/>
              <a:t>AASHTOWare Project will manage the agency’s internal construction contract management program (Estimator, Pre-Construction, CRL, Construction/Materials, Bid)</a:t>
            </a:r>
          </a:p>
          <a:p>
            <a:endParaRPr lang="en-US" sz="800" dirty="0"/>
          </a:p>
          <a:p>
            <a:r>
              <a:rPr lang="en-US" sz="2000" dirty="0"/>
              <a:t>CRL manages all aspects of internal and external civil rights and labor compliance activities:</a:t>
            </a:r>
          </a:p>
          <a:p>
            <a:endParaRPr lang="en-US" sz="700" dirty="0"/>
          </a:p>
          <a:p>
            <a:pPr lvl="3"/>
            <a:r>
              <a:rPr lang="en-US" dirty="0"/>
              <a:t>DBE goals, TGB goals, and OJT goals </a:t>
            </a:r>
          </a:p>
          <a:p>
            <a:pPr lvl="3"/>
            <a:r>
              <a:rPr lang="en-US" dirty="0"/>
              <a:t>Bidders/Quoters</a:t>
            </a:r>
          </a:p>
          <a:p>
            <a:pPr lvl="3"/>
            <a:r>
              <a:rPr lang="en-US" dirty="0"/>
              <a:t>Contract Clearance and Good Faith Efforts</a:t>
            </a:r>
          </a:p>
          <a:p>
            <a:pPr lvl="3"/>
            <a:r>
              <a:rPr lang="en-US" dirty="0"/>
              <a:t>State and Federal Prevailing Wages Regulations </a:t>
            </a:r>
          </a:p>
          <a:p>
            <a:pPr lvl="3"/>
            <a:r>
              <a:rPr lang="en-US" dirty="0"/>
              <a:t>Federal/State Reporting Requirements   </a:t>
            </a:r>
          </a:p>
          <a:p>
            <a:pPr marL="176594" indent="-128588"/>
            <a:endParaRPr lang="en-US" sz="800" dirty="0"/>
          </a:p>
          <a:p>
            <a:pPr marL="305181"/>
            <a:r>
              <a:rPr lang="en-US" sz="2000" dirty="0"/>
              <a:t>CRL will replace various tracking systems across the </a:t>
            </a:r>
            <a:r>
              <a:rPr lang="en-US" sz="2000" dirty="0" smtClean="0"/>
              <a:t>Department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185" y="0"/>
            <a:ext cx="4972050" cy="857250"/>
          </a:xfrm>
          <a:noFill/>
        </p:spPr>
        <p:txBody>
          <a:bodyPr/>
          <a:lstStyle/>
          <a:p>
            <a:pPr algn="ctr"/>
            <a:r>
              <a:rPr lang="en-US" sz="2700" b="1" dirty="0">
                <a:latin typeface="Georgia" pitchFamily="18" charset="0"/>
              </a:rPr>
              <a:t>SiteManager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336684" y="718101"/>
            <a:ext cx="6399811" cy="51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Requirements for your SiteManager access: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Georgia" pitchFamily="18" charset="0"/>
              </a:rPr>
              <a:t>PersonManager</a:t>
            </a: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 account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First Name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Middle Initial 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Last Name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Company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Email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Phone number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Indicate if you currently approve Change Orders on behalf of your company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Indicate if you currently approve Estimates on behalf of your company</a:t>
            </a:r>
          </a:p>
          <a:p>
            <a:pPr marL="685800" lvl="2" indent="0">
              <a:spcBef>
                <a:spcPct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9114"/>
            <a:ext cx="7146235" cy="1908979"/>
          </a:xfrm>
          <a:noFill/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Georgia" pitchFamily="18" charset="0"/>
              </a:rPr>
              <a:t>SiteManager</a:t>
            </a:r>
            <a:br>
              <a:rPr lang="en-US" b="1" dirty="0">
                <a:latin typeface="Georgia" pitchFamily="18" charset="0"/>
              </a:rPr>
            </a:br>
            <a:r>
              <a:rPr lang="en-US" b="1" dirty="0">
                <a:latin typeface="Georgia" pitchFamily="18" charset="0"/>
              </a:rPr>
              <a:t>SharePoint Document Storage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617694" y="1930400"/>
            <a:ext cx="5543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Requirements for your SharePoint external  access: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MyODOT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account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Personal account request</a:t>
            </a:r>
          </a:p>
          <a:p>
            <a:pPr marL="685800" lvl="2" indent="0">
              <a:spcBef>
                <a:spcPct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444" y="0"/>
            <a:ext cx="5803234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SiteManager</a:t>
            </a:r>
            <a:br>
              <a:rPr lang="en-US" sz="2800" b="1" dirty="0">
                <a:latin typeface="Georgia" pitchFamily="18" charset="0"/>
              </a:rPr>
            </a:br>
            <a:r>
              <a:rPr lang="en-US" sz="2800" b="1" dirty="0">
                <a:latin typeface="Georgia" pitchFamily="18" charset="0"/>
              </a:rPr>
              <a:t>External Access assistance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50554" y="1503018"/>
            <a:ext cx="637721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In the future should have you any questions regarding your external access to either SiteManager or SharePoint you will be able to send an email to: 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SiteManager.External@dot.state.oh.us</a:t>
            </a:r>
          </a:p>
          <a:p>
            <a:pPr marL="342900" lvl="1" indent="0">
              <a:spcBef>
                <a:spcPct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685800" lvl="2" indent="0">
              <a:spcBef>
                <a:spcPct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Questions?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1722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en-US" sz="49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44826"/>
            <a:ext cx="7383463" cy="5923722"/>
          </a:xfrm>
        </p:spPr>
        <p:txBody>
          <a:bodyPr>
            <a:noAutofit/>
          </a:bodyPr>
          <a:lstStyle/>
          <a:p>
            <a:r>
              <a:rPr lang="en-US" sz="2400" dirty="0"/>
              <a:t>Allows electronic filing of contractor payrolls and subcontractors </a:t>
            </a:r>
            <a:r>
              <a:rPr lang="en-US" sz="2400" dirty="0" smtClean="0"/>
              <a:t>payments; instant Confirmation</a:t>
            </a:r>
          </a:p>
          <a:p>
            <a:endParaRPr lang="en-US" sz="500" dirty="0"/>
          </a:p>
          <a:p>
            <a:r>
              <a:rPr lang="en-US" sz="2400" dirty="0" smtClean="0"/>
              <a:t>Standardizes all contractors’ payroll reporting </a:t>
            </a:r>
          </a:p>
          <a:p>
            <a:endParaRPr lang="en-US" sz="500" dirty="0"/>
          </a:p>
          <a:p>
            <a:r>
              <a:rPr lang="en-US" sz="2400" dirty="0" smtClean="0"/>
              <a:t>Online prime </a:t>
            </a:r>
            <a:r>
              <a:rPr lang="en-US" sz="2400" dirty="0"/>
              <a:t>contractor </a:t>
            </a:r>
            <a:r>
              <a:rPr lang="en-US" sz="2400" dirty="0" smtClean="0"/>
              <a:t>review </a:t>
            </a:r>
            <a:r>
              <a:rPr lang="en-US" sz="2400" dirty="0"/>
              <a:t>and approval of </a:t>
            </a:r>
            <a:r>
              <a:rPr lang="en-US" sz="2400" dirty="0" smtClean="0"/>
              <a:t>subcontractor’s </a:t>
            </a:r>
            <a:r>
              <a:rPr lang="en-US" sz="2400" dirty="0"/>
              <a:t>payrolls</a:t>
            </a:r>
          </a:p>
          <a:p>
            <a:endParaRPr lang="en-US" sz="500" dirty="0"/>
          </a:p>
          <a:p>
            <a:r>
              <a:rPr lang="en-US" sz="2400" dirty="0"/>
              <a:t>Electronic signing of Documents</a:t>
            </a:r>
          </a:p>
          <a:p>
            <a:endParaRPr lang="en-US" sz="500" dirty="0"/>
          </a:p>
          <a:p>
            <a:r>
              <a:rPr lang="en-US" sz="2400" dirty="0" smtClean="0"/>
              <a:t>Reduction of Administrative workload; elimination of paper forms (printing, filing, long-term storage, and mailing)</a:t>
            </a:r>
          </a:p>
          <a:p>
            <a:endParaRPr lang="en-US" sz="500" dirty="0"/>
          </a:p>
          <a:p>
            <a:r>
              <a:rPr lang="en-US" sz="2400" dirty="0"/>
              <a:t>Provides faster, easier, and accurate way to meet government reporting </a:t>
            </a:r>
            <a:r>
              <a:rPr lang="en-US" sz="2400" dirty="0" smtClean="0"/>
              <a:t>requirements</a:t>
            </a:r>
            <a:endParaRPr lang="en-US" sz="2400" b="1" u="sng" dirty="0" smtClean="0"/>
          </a:p>
          <a:p>
            <a:endParaRPr lang="en-US" sz="500" b="1" u="sng" dirty="0"/>
          </a:p>
          <a:p>
            <a:r>
              <a:rPr lang="en-US" sz="2400" dirty="0" smtClean="0"/>
              <a:t>Eliminates hard copy forms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1031" y="0"/>
            <a:ext cx="6172200" cy="914400"/>
          </a:xfrm>
        </p:spPr>
        <p:txBody>
          <a:bodyPr/>
          <a:lstStyle/>
          <a:p>
            <a:pPr algn="ctr"/>
            <a:r>
              <a:rPr lang="en-US" dirty="0" smtClean="0"/>
              <a:t>ODOT Support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8952" y="888642"/>
            <a:ext cx="7134895" cy="5482341"/>
          </a:xfrm>
        </p:spPr>
        <p:txBody>
          <a:bodyPr>
            <a:noAutofit/>
          </a:bodyPr>
          <a:lstStyle/>
          <a:p>
            <a:endParaRPr lang="en-US" sz="600" dirty="0"/>
          </a:p>
          <a:p>
            <a:r>
              <a:rPr lang="en-US" sz="2800" dirty="0" smtClean="0"/>
              <a:t>ODOT </a:t>
            </a:r>
            <a:r>
              <a:rPr lang="en-US" sz="2800" dirty="0"/>
              <a:t>District </a:t>
            </a:r>
            <a:r>
              <a:rPr lang="en-US" dirty="0" smtClean="0"/>
              <a:t>personnel (and Larry Brown) </a:t>
            </a:r>
            <a:r>
              <a:rPr lang="en-US" sz="2800" dirty="0" smtClean="0"/>
              <a:t>are </a:t>
            </a:r>
            <a:r>
              <a:rPr lang="en-US" sz="2800" dirty="0"/>
              <a:t>the external support network business experts </a:t>
            </a:r>
          </a:p>
          <a:p>
            <a:endParaRPr lang="en-US" sz="2800" dirty="0"/>
          </a:p>
          <a:p>
            <a:r>
              <a:rPr lang="en-US" sz="2800" dirty="0" smtClean="0"/>
              <a:t>CRL Website updated frequently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hlinkClick r:id="rId2"/>
              </a:rPr>
              <a:t>http://transportation.ohio.gov/crl/</a:t>
            </a:r>
            <a:endParaRPr lang="en-US" dirty="0" smtClean="0"/>
          </a:p>
          <a:p>
            <a:r>
              <a:rPr lang="en-US" sz="2800" dirty="0" smtClean="0"/>
              <a:t>Contact </a:t>
            </a:r>
            <a:r>
              <a:rPr lang="en-US" sz="2800" dirty="0"/>
              <a:t>these individuals first for assistance</a:t>
            </a:r>
          </a:p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51" y="4224271"/>
            <a:ext cx="7323450" cy="26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9691" y="0"/>
            <a:ext cx="6172200" cy="6037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Implementation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6791" y="892036"/>
            <a:ext cx="6515100" cy="5508764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en-US" sz="800" dirty="0"/>
          </a:p>
          <a:p>
            <a:r>
              <a:rPr lang="en-US" dirty="0" smtClean="0"/>
              <a:t>CRL </a:t>
            </a:r>
            <a:r>
              <a:rPr lang="en-US" dirty="0"/>
              <a:t>c</a:t>
            </a:r>
            <a:r>
              <a:rPr lang="en-US" dirty="0" smtClean="0"/>
              <a:t>ontract requirements are part of the contract</a:t>
            </a:r>
          </a:p>
          <a:p>
            <a:endParaRPr lang="en-US" sz="1600" dirty="0"/>
          </a:p>
          <a:p>
            <a:r>
              <a:rPr lang="en-US" dirty="0" smtClean="0"/>
              <a:t> Required:  All ODOT contracts advertised after April, 2015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Potential/Future:  Local Let Project Tracking, End of 2015.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48338"/>
            <a:ext cx="274637" cy="274637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33" y="0"/>
            <a:ext cx="61722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Craft &amp; Labor Codes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180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871"/>
            <a:ext cx="6004887" cy="17380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5" y="2395470"/>
            <a:ext cx="7857176" cy="408499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230899" y="681683"/>
            <a:ext cx="2548312" cy="13824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endParaRPr lang="en-US" sz="750" dirty="0"/>
          </a:p>
          <a:p>
            <a:r>
              <a:rPr lang="en-US" sz="2100" dirty="0"/>
              <a:t>Standardization of Craft &amp; Labor Codes</a:t>
            </a:r>
          </a:p>
          <a:p>
            <a:r>
              <a:rPr lang="en-US" sz="2100" dirty="0"/>
              <a:t>Crosswalk?</a:t>
            </a:r>
          </a:p>
        </p:txBody>
      </p:sp>
    </p:spTree>
    <p:extLst>
      <p:ext uri="{BB962C8B-B14F-4D97-AF65-F5344CB8AC3E}">
        <p14:creationId xmlns:p14="http://schemas.microsoft.com/office/powerpoint/2010/main" val="37097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19981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Contractor Access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9570" y="1069889"/>
            <a:ext cx="6477000" cy="5370668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Apparent Low Bidder will receive access on day of bid opening (if new to the system)</a:t>
            </a:r>
          </a:p>
          <a:p>
            <a:pPr marL="82296" indent="0">
              <a:buNone/>
            </a:pPr>
            <a:endParaRPr lang="en-US" sz="2800" dirty="0" smtClean="0"/>
          </a:p>
          <a:p>
            <a:r>
              <a:rPr lang="en-US" sz="2800" dirty="0" smtClean="0"/>
              <a:t>Prime and Subcontractors assigned login usernames and passwords by ODOT</a:t>
            </a:r>
          </a:p>
          <a:p>
            <a:pPr marL="82296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Contractors will </a:t>
            </a:r>
            <a:r>
              <a:rPr lang="en-US" sz="2800" dirty="0" smtClean="0">
                <a:solidFill>
                  <a:srgbClr val="FF0000"/>
                </a:solidFill>
              </a:rPr>
              <a:t>only </a:t>
            </a:r>
            <a:r>
              <a:rPr lang="en-US" sz="2800" dirty="0" smtClean="0"/>
              <a:t>have access to contracts where they are ALB, Prime or Subcontractor  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9363" y="5713413"/>
            <a:ext cx="274637" cy="274637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3731" y="0"/>
            <a:ext cx="7658100" cy="628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Contractor </a:t>
            </a:r>
            <a:r>
              <a:rPr lang="en-US" dirty="0"/>
              <a:t>Access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51422" y="857250"/>
            <a:ext cx="5297856" cy="4000500"/>
          </a:xfrm>
        </p:spPr>
        <p:txBody>
          <a:bodyPr>
            <a:normAutofit/>
          </a:bodyPr>
          <a:lstStyle/>
          <a:p>
            <a:r>
              <a:rPr lang="en-US" dirty="0" smtClean="0"/>
              <a:t>http://myodot.dot.state.oh.us</a:t>
            </a:r>
          </a:p>
          <a:p>
            <a:endParaRPr lang="en-US" sz="750" dirty="0"/>
          </a:p>
          <a:p>
            <a:r>
              <a:rPr lang="en-US" dirty="0" smtClean="0"/>
              <a:t>User will enter their information into ID System</a:t>
            </a:r>
          </a:p>
          <a:p>
            <a:endParaRPr lang="en-US" sz="750" dirty="0"/>
          </a:p>
          <a:p>
            <a:r>
              <a:rPr lang="en-US" dirty="0" smtClean="0"/>
              <a:t>System will issue IDs</a:t>
            </a:r>
          </a:p>
          <a:p>
            <a:endParaRPr lang="en-US" sz="750" dirty="0"/>
          </a:p>
          <a:p>
            <a:endParaRPr lang="en-US" sz="7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69363" y="578485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8" y="2530197"/>
            <a:ext cx="4430332" cy="4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3F82C0E416344BB52A49E32F55FC1" ma:contentTypeVersion="0" ma:contentTypeDescription="Create a new document." ma:contentTypeScope="" ma:versionID="8ddb508e366312baaea4f709994329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84B083-84E4-4455-A98B-7ADB6FAB28B9}"/>
</file>

<file path=customXml/itemProps2.xml><?xml version="1.0" encoding="utf-8"?>
<ds:datastoreItem xmlns:ds="http://schemas.openxmlformats.org/officeDocument/2006/customXml" ds:itemID="{D332078C-3443-4988-802A-3E4F6E8E034D}"/>
</file>

<file path=customXml/itemProps3.xml><?xml version="1.0" encoding="utf-8"?>
<ds:datastoreItem xmlns:ds="http://schemas.openxmlformats.org/officeDocument/2006/customXml" ds:itemID="{4EBD9A14-AE9F-4231-B759-ADD7FCF689C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6174</TotalTime>
  <Words>779</Words>
  <Application>Microsoft Office PowerPoint</Application>
  <PresentationFormat>On-screen Show (4:3)</PresentationFormat>
  <Paragraphs>211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Office Theme</vt:lpstr>
      <vt:lpstr>Civil Rights &amp; Labor SiteManager</vt:lpstr>
      <vt:lpstr>Agenda</vt:lpstr>
      <vt:lpstr>System Functionality</vt:lpstr>
      <vt:lpstr>Benefits </vt:lpstr>
      <vt:lpstr>ODOT Support Network</vt:lpstr>
      <vt:lpstr>Implementation </vt:lpstr>
      <vt:lpstr>Craft &amp; Labor Codes </vt:lpstr>
      <vt:lpstr>Contractor Access </vt:lpstr>
      <vt:lpstr>Contractor Access </vt:lpstr>
      <vt:lpstr>PowerPoint Presentation</vt:lpstr>
      <vt:lpstr>PowerPoint Presentation</vt:lpstr>
      <vt:lpstr>PowerPoint Presentation</vt:lpstr>
      <vt:lpstr>PowerPoint Presentation</vt:lpstr>
      <vt:lpstr>CRL Website </vt:lpstr>
      <vt:lpstr>Adding Subcontractor Payment for Prime Contractors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Verifying the Payments Received as a Subcontractor</vt:lpstr>
      <vt:lpstr>PowerPoint Presentation</vt:lpstr>
      <vt:lpstr>PowerPoint Presentation</vt:lpstr>
      <vt:lpstr>PowerPoint Presentation</vt:lpstr>
      <vt:lpstr>5. Click the Submit Verification button</vt:lpstr>
      <vt:lpstr>CRL</vt:lpstr>
      <vt:lpstr>SiteManager</vt:lpstr>
      <vt:lpstr>SiteManager</vt:lpstr>
      <vt:lpstr>SiteManager</vt:lpstr>
      <vt:lpstr>SiteManager SharePoint Document Storage</vt:lpstr>
      <vt:lpstr>SiteManager External Access assistance</vt:lpstr>
      <vt:lpstr>Questions?</vt:lpstr>
    </vt:vector>
  </TitlesOfParts>
  <Company>Ohio Dept.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Claudette Durham</dc:creator>
  <cp:lastModifiedBy>Claudette Durham</cp:lastModifiedBy>
  <cp:revision>24</cp:revision>
  <dcterms:created xsi:type="dcterms:W3CDTF">2015-01-30T17:21:05Z</dcterms:created>
  <dcterms:modified xsi:type="dcterms:W3CDTF">2015-03-16T17:30:26Z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0x01010031B3F82C0E416344BB52A49E32F55FC1</vt:lpwstr>
  </property>
</Properties>
</file>